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70" r:id="rId3"/>
    <p:sldId id="257" r:id="rId4"/>
    <p:sldId id="258" r:id="rId5"/>
    <p:sldId id="268" r:id="rId6"/>
    <p:sldId id="263" r:id="rId7"/>
    <p:sldId id="259" r:id="rId8"/>
    <p:sldId id="261" r:id="rId9"/>
    <p:sldId id="269" r:id="rId10"/>
    <p:sldId id="265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31"/>
    <p:restoredTop sz="94669"/>
  </p:normalViewPr>
  <p:slideViewPr>
    <p:cSldViewPr snapToGrid="0" snapToObjects="1">
      <p:cViewPr varScale="1">
        <p:scale>
          <a:sx n="105" d="100"/>
          <a:sy n="105" d="100"/>
        </p:scale>
        <p:origin x="224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4" d="100"/>
          <a:sy n="84" d="100"/>
        </p:scale>
        <p:origin x="39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7B768B-C502-2F4A-94E6-B21DD1016E70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AE0CC-E453-BA43-8F05-AC5EC36AF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93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2084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76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[ ] Summarize where and how you found the data you used to answer these questions</a:t>
            </a:r>
          </a:p>
          <a:p>
            <a:endParaRPr lang="en-US" dirty="0"/>
          </a:p>
          <a:p>
            <a:r>
              <a:rPr lang="en-US" dirty="0"/>
              <a:t>* [ ] Describe 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  <a:p>
            <a:r>
              <a:rPr lang="en-US" dirty="0"/>
              <a:t>* [ ] Describe the analysis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endParaRPr lang="en-US" dirty="0"/>
          </a:p>
          <a:p>
            <a:r>
              <a:rPr lang="en-US" dirty="0"/>
              <a:t>* [ ] Summarize your conclusions. This should include a numerical summary (i.e., what data did your analysis yield), as well as visualizations of that summary (plots of the final analysis data)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179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67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20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5989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511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924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4118610"/>
          </a:xfrm>
        </p:spPr>
        <p:txBody>
          <a:bodyPr/>
          <a:lstStyle/>
          <a:p>
            <a:r>
              <a:rPr lang="en-US" dirty="0"/>
              <a:t>* **Data Analysis**</a:t>
            </a:r>
          </a:p>
          <a:p>
            <a:r>
              <a:rPr lang="en-US" dirty="0"/>
              <a:t>  * Discuss the steps you took to analyze the data and answer each question you asked in your proposal</a:t>
            </a:r>
          </a:p>
          <a:p>
            <a:r>
              <a:rPr lang="en-US" dirty="0"/>
              <a:t>  * Present and discuss interesting figures developed during analysis, ideally with the help of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r>
              <a:rPr lang="en-US" dirty="0"/>
              <a:t>* **Discussion**</a:t>
            </a:r>
          </a:p>
          <a:p>
            <a:r>
              <a:rPr lang="en-US" dirty="0"/>
              <a:t>  * Discuss your findings. Did you find what you expected to find? If not, why not? What inferences or general conclusions can you draw from your analysis?</a:t>
            </a:r>
          </a:p>
          <a:p>
            <a:r>
              <a:rPr lang="en-US" dirty="0"/>
              <a:t>* **Post Mortem**</a:t>
            </a:r>
          </a:p>
          <a:p>
            <a:r>
              <a:rPr lang="en-US" dirty="0"/>
              <a:t>  * Discuss any difficulties that arose, and how you dealt with them</a:t>
            </a:r>
          </a:p>
          <a:p>
            <a:r>
              <a:rPr lang="en-US" dirty="0"/>
              <a:t>  * Discuss any additional questions that came up, but which you didn't have time to answer: What would you research next, if you had one more week?</a:t>
            </a:r>
          </a:p>
          <a:p>
            <a:r>
              <a:rPr lang="en-US" dirty="0"/>
              <a:t>------------------------------</a:t>
            </a:r>
          </a:p>
          <a:p>
            <a:r>
              <a:rPr lang="en-US" dirty="0"/>
              <a:t>* [ ] Summarize where and how you found the data you used to answer these questions</a:t>
            </a:r>
          </a:p>
          <a:p>
            <a:r>
              <a:rPr lang="en-US" dirty="0"/>
              <a:t>* [ ] Describe the data exploration and cleanup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r>
              <a:rPr lang="en-US" dirty="0"/>
              <a:t>* [ ] Describe the analysis process (accompanied by your </a:t>
            </a:r>
            <a:r>
              <a:rPr lang="en-US" dirty="0" err="1"/>
              <a:t>Jupyter</a:t>
            </a:r>
            <a:r>
              <a:rPr lang="en-US" dirty="0"/>
              <a:t> Notebook)</a:t>
            </a:r>
          </a:p>
          <a:p>
            <a:r>
              <a:rPr lang="en-US" dirty="0"/>
              <a:t>* [ ] Summarize your conclusions. This should include a numerical summary (i.e., what data did your analysis yield), as well as visualizations of that summary (plots of the final analysis data)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BAE0CC-E453-BA43-8F05-AC5EC36AFA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511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1/21/19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1/21/19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341BA-036A-8142-BAD6-EE1967F8C9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/>
              <a:t>Capital Bikeshare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FECF09-6174-E94A-8CC4-ED4E524E8A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Hannah Barker, tom </a:t>
            </a:r>
            <a:r>
              <a:rPr lang="en-US" dirty="0" err="1"/>
              <a:t>dirienzo</a:t>
            </a:r>
            <a:endParaRPr lang="en-US" dirty="0"/>
          </a:p>
          <a:p>
            <a:r>
              <a:rPr lang="en-US" dirty="0"/>
              <a:t>Alpesh </a:t>
            </a:r>
            <a:r>
              <a:rPr lang="en-US" dirty="0" err="1"/>
              <a:t>patel</a:t>
            </a:r>
            <a:r>
              <a:rPr lang="en-US" dirty="0"/>
              <a:t>, Pat </a:t>
            </a:r>
            <a:r>
              <a:rPr lang="en-US" dirty="0" err="1"/>
              <a:t>wolfe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345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756E8-3196-D94E-89AD-64DABF565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E3E0D-94AC-6B41-B374-3C5D809D98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35261"/>
            <a:ext cx="10178322" cy="4444331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/>
              <a:t>Where is the best locations for increased docks/stations?</a:t>
            </a:r>
          </a:p>
          <a:p>
            <a:r>
              <a:rPr lang="en-US" sz="3200" dirty="0"/>
              <a:t>Can machine learning be applied to the streaming data to provide better prediction of demand?</a:t>
            </a:r>
          </a:p>
          <a:p>
            <a:r>
              <a:rPr lang="en-US" sz="3200" dirty="0"/>
              <a:t>How does proximity to a Metro station impact Capital Bikeshare ridership?</a:t>
            </a:r>
          </a:p>
          <a:p>
            <a:r>
              <a:rPr lang="en-US" sz="3200" dirty="0"/>
              <a:t>How did the introduction of electric scooters impact Capital Bikeshare ridership?</a:t>
            </a:r>
          </a:p>
          <a:p>
            <a:r>
              <a:rPr lang="en-US" sz="3200" dirty="0"/>
              <a:t>How do patterns in Uber and Lyft ridership compare with Capital Bikeshare ridership?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435641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2BD62-1494-CD42-B478-9C68F6701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24DA7-0073-C941-A0A6-E5058B46C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19515"/>
            <a:ext cx="10178322" cy="4560078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/>
              <a:t>Bikeshare and Public Transportation Data in D.C. is a very rich dataset and generally very clean making it great for analysis</a:t>
            </a:r>
          </a:p>
          <a:p>
            <a:r>
              <a:rPr lang="en-US" sz="2800" dirty="0"/>
              <a:t>Our analysis supported our hypotheses: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Tourists use Capital Bikeshare to site see.  Members use Capital Bikeshare as a form of commuting for areas without metro access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 significant increase in ridership for Capital Bikeshare members near 8:00 AM and 5:00 PM, while the number of casual Capital Bikeshare users gradually increases over the course of the day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an increase in ridership for Capital Bikeshare members and casual riders during the warmer months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There is a correlation between Capital Bikeshare ridership and temperature, and ridership and precipitation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Demand can be derived from the real-time Bikeshare data to inform future support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88532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CB43-4E2F-E44B-9651-8C8F8F74E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04623" y="2816370"/>
            <a:ext cx="2738432" cy="1225259"/>
          </a:xfrm>
        </p:spPr>
        <p:txBody>
          <a:bodyPr>
            <a:normAutofit fontScale="90000"/>
          </a:bodyPr>
          <a:lstStyle/>
          <a:p>
            <a:r>
              <a:rPr lang="en-US" sz="8800" dirty="0"/>
              <a:t>Q &amp; A</a:t>
            </a:r>
          </a:p>
        </p:txBody>
      </p:sp>
      <p:pic>
        <p:nvPicPr>
          <p:cNvPr id="7" name="Graphic 6" descr="Help">
            <a:extLst>
              <a:ext uri="{FF2B5EF4-FFF2-40B4-BE49-F238E27FC236}">
                <a16:creationId xmlns:a16="http://schemas.microsoft.com/office/drawing/2014/main" id="{49FFC360-1A5D-472C-8FAF-17E570758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98193" y="853757"/>
            <a:ext cx="5176744" cy="5176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6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D2E-5508-A94D-A692-39EB9EA5C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1705C2-093A-BB4F-90D4-B7C6790F2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85733"/>
            <a:ext cx="10178322" cy="4293860"/>
          </a:xfrm>
        </p:spPr>
        <p:txBody>
          <a:bodyPr>
            <a:normAutofit/>
          </a:bodyPr>
          <a:lstStyle/>
          <a:p>
            <a:r>
              <a:rPr lang="en-US" sz="2800" dirty="0"/>
              <a:t>Objectives</a:t>
            </a:r>
          </a:p>
          <a:p>
            <a:r>
              <a:rPr lang="en-US" sz="2800" dirty="0"/>
              <a:t>Data Sources</a:t>
            </a:r>
          </a:p>
          <a:p>
            <a:r>
              <a:rPr lang="en-US" sz="2800" dirty="0"/>
              <a:t>Analysis</a:t>
            </a:r>
          </a:p>
          <a:p>
            <a:pPr lvl="1"/>
            <a:r>
              <a:rPr lang="en-US" sz="2400" dirty="0"/>
              <a:t>Locations and Distances</a:t>
            </a:r>
          </a:p>
          <a:p>
            <a:pPr lvl="1"/>
            <a:r>
              <a:rPr lang="en-US" sz="2400" dirty="0"/>
              <a:t>Impacts on Ridership </a:t>
            </a:r>
          </a:p>
          <a:p>
            <a:pPr lvl="1"/>
            <a:r>
              <a:rPr lang="en-US" sz="2400" dirty="0"/>
              <a:t>Bikeshare API Data Discovery</a:t>
            </a:r>
          </a:p>
          <a:p>
            <a:r>
              <a:rPr lang="en-US" sz="2800" dirty="0"/>
              <a:t>Future Considerations</a:t>
            </a:r>
          </a:p>
          <a:p>
            <a:r>
              <a:rPr lang="en-US" sz="2800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665114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6446E-6DBC-1E46-96D6-CF1F6BD13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93C45-92D0-FE48-B19F-C34BADA6E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672542"/>
            <a:ext cx="10178322" cy="418424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/>
              <a:t>Examine patterns that affect ridership for Capital Bikeshare riders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 What are the most popular routes for casual riders and members?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How does the number of riders change over one day? One year?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 Do temperature and precipitation affect ridership?</a:t>
            </a:r>
          </a:p>
          <a:p>
            <a:pPr lvl="1">
              <a:buFont typeface="Wingdings" pitchFamily="2" charset="2"/>
              <a:buChar char="§"/>
            </a:pPr>
            <a:r>
              <a:rPr lang="en-US" sz="2800" dirty="0"/>
              <a:t>Can the status of stations be visualized to understand what stations are overburdened?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236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FF818-3F26-5244-AD46-38C1183A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BB074-55F0-0C4F-98C1-706954C4A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69985"/>
            <a:ext cx="10178322" cy="5150271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/>
              <a:t>Capital Bikeshare Ride Data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Start and stop locations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Ride duration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Member type – Casual vs. member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Data DC - Capital Bikeshare API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Station Information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Station Status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Geographical coordinates for Capital Bikeshare locations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Open Weather Map – Historical Data for Washington, D.C. in 2018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Temperature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/>
              <a:t>Precipitation</a:t>
            </a:r>
          </a:p>
          <a:p>
            <a:pPr lvl="1">
              <a:buFont typeface="Wingdings" pitchFamily="2" charset="2"/>
              <a:buChar char="§"/>
            </a:pP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6AAECD-8604-A149-8770-EDDAD0945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5059" y="1575612"/>
            <a:ext cx="4519746" cy="254235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71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Locations and distances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A3D1E-44D2-CB46-B5AB-D4C8161CE2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1632" y="1962887"/>
            <a:ext cx="4468368" cy="3916705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Located in bike-able urban areas in the DC metro area including  Virginia: (Reston, Tyson’s Corner, Alexandria) and Maryland (Bethesda, Rockville)</a:t>
            </a:r>
          </a:p>
          <a:p>
            <a:r>
              <a:rPr lang="en-US" dirty="0"/>
              <a:t>Locations</a:t>
            </a:r>
          </a:p>
          <a:p>
            <a:pPr lvl="1"/>
            <a:r>
              <a:rPr lang="en-US" dirty="0"/>
              <a:t>Latitudes and Longitudes from Open Data DC</a:t>
            </a:r>
          </a:p>
          <a:p>
            <a:pPr lvl="1"/>
            <a:r>
              <a:rPr lang="en-US" dirty="0"/>
              <a:t>Google API location errors with three states</a:t>
            </a:r>
          </a:p>
          <a:p>
            <a:r>
              <a:rPr lang="en-US" dirty="0"/>
              <a:t>Distances </a:t>
            </a:r>
          </a:p>
          <a:p>
            <a:pPr lvl="1"/>
            <a:r>
              <a:rPr lang="en-US" dirty="0"/>
              <a:t>Calculated using the haversine formula</a:t>
            </a:r>
          </a:p>
          <a:p>
            <a:pPr lvl="2"/>
            <a:r>
              <a:rPr lang="en-US" dirty="0"/>
              <a:t>Great-circle distance between two points on a sphere given latitudes and longitudes</a:t>
            </a:r>
          </a:p>
          <a:p>
            <a:pPr lvl="1"/>
            <a:r>
              <a:rPr lang="en-US" dirty="0"/>
              <a:t>Google Distance Matrix API fee based</a:t>
            </a:r>
          </a:p>
          <a:p>
            <a:pPr lvl="1"/>
            <a:endParaRPr lang="en-US" dirty="0"/>
          </a:p>
        </p:txBody>
      </p:sp>
      <p:pic>
        <p:nvPicPr>
          <p:cNvPr id="6" name="Picture 5" descr="A picture containing text, map&#13;&#10;&#13;&#10;Description automatically generated">
            <a:extLst>
              <a:ext uri="{FF2B5EF4-FFF2-40B4-BE49-F238E27FC236}">
                <a16:creationId xmlns:a16="http://schemas.microsoft.com/office/drawing/2014/main" id="{BAF1DE65-501B-7B42-BA55-09FAE038E3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89" r="29858"/>
          <a:stretch/>
        </p:blipFill>
        <p:spPr>
          <a:xfrm>
            <a:off x="1251678" y="1962887"/>
            <a:ext cx="4933368" cy="3916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152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545CA-875C-8A4E-8E57-CB1B25EF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by member type </a:t>
            </a:r>
          </a:p>
        </p:txBody>
      </p:sp>
      <p:pic>
        <p:nvPicPr>
          <p:cNvPr id="7" name="Content Placeholder 6" descr="Most common casual rider routes">
            <a:extLst>
              <a:ext uri="{FF2B5EF4-FFF2-40B4-BE49-F238E27FC236}">
                <a16:creationId xmlns:a16="http://schemas.microsoft.com/office/drawing/2014/main" id="{A0B35B40-9993-3148-A5EB-7CB00B82A19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3936" r="9158"/>
          <a:stretch/>
        </p:blipFill>
        <p:spPr>
          <a:xfrm>
            <a:off x="1251678" y="1874517"/>
            <a:ext cx="3657600" cy="2133420"/>
          </a:xfrm>
        </p:spPr>
      </p:pic>
      <p:pic>
        <p:nvPicPr>
          <p:cNvPr id="10" name="Picture 9" descr="Most common member rider routes">
            <a:extLst>
              <a:ext uri="{FF2B5EF4-FFF2-40B4-BE49-F238E27FC236}">
                <a16:creationId xmlns:a16="http://schemas.microsoft.com/office/drawing/2014/main" id="{72A100A7-BEA0-7841-98F5-9477EC2DCE8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31" r="14063"/>
          <a:stretch/>
        </p:blipFill>
        <p:spPr>
          <a:xfrm>
            <a:off x="1251678" y="4233850"/>
            <a:ext cx="3657600" cy="213342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5F21C4-F2B5-0242-AF5A-AF7DF1249E61}"/>
              </a:ext>
            </a:extLst>
          </p:cNvPr>
          <p:cNvSpPr txBox="1"/>
          <p:nvPr/>
        </p:nvSpPr>
        <p:spPr>
          <a:xfrm>
            <a:off x="5742432" y="1874517"/>
            <a:ext cx="56875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Casual riders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~750,000 trips in 2018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~48,000 unique routes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Averaged 1.05 miles between stops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Median 0.91 miles between stops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Most frequent routes centered around the National Mall	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AC846B-48F0-844B-855B-AD96A1CBC155}"/>
              </a:ext>
            </a:extLst>
          </p:cNvPr>
          <p:cNvSpPr txBox="1"/>
          <p:nvPr/>
        </p:nvSpPr>
        <p:spPr>
          <a:xfrm>
            <a:off x="5742432" y="4233850"/>
            <a:ext cx="56875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Member riders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~2,800,000 trips in 2018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~67,500 unique routes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Averaged 1.09 miles between stops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Median 1.74 miles between stops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Most frequent routes centered around areas without metro access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H Street NE, Logan Circle, Adams Morgan	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F18A35-878D-0045-9DA5-354C254E9C19}"/>
              </a:ext>
            </a:extLst>
          </p:cNvPr>
          <p:cNvSpPr txBox="1"/>
          <p:nvPr/>
        </p:nvSpPr>
        <p:spPr>
          <a:xfrm>
            <a:off x="1251678" y="6488668"/>
            <a:ext cx="3657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25 most frequent start (blue) and stop (red) locations</a:t>
            </a:r>
          </a:p>
        </p:txBody>
      </p:sp>
    </p:spTree>
    <p:extLst>
      <p:ext uri="{BB962C8B-B14F-4D97-AF65-F5344CB8AC3E}">
        <p14:creationId xmlns:p14="http://schemas.microsoft.com/office/powerpoint/2010/main" val="755031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0434F-59D6-A547-A41A-BD88C88B6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Ridership over time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6D1503E-DC74-0E40-99E1-F2F022066C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03495" y="4015467"/>
            <a:ext cx="3734007" cy="248933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8B4F80-0428-AF44-AE1E-886D5DD0E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8576" y="1408823"/>
            <a:ext cx="3738926" cy="249261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4DA428-DF42-7F44-AA66-3C5025CFE9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6559" y="1408823"/>
            <a:ext cx="3747511" cy="24983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BC7B3C9-C43F-DC49-A7C2-A3AC2B72917B}"/>
              </a:ext>
            </a:extLst>
          </p:cNvPr>
          <p:cNvSpPr txBox="1"/>
          <p:nvPr/>
        </p:nvSpPr>
        <p:spPr>
          <a:xfrm>
            <a:off x="6766558" y="4015467"/>
            <a:ext cx="37475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Member riders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Usage drops during weekends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Usage peaks during rush hour 8:00am and 5:00pm</a:t>
            </a:r>
          </a:p>
          <a:p>
            <a:r>
              <a:rPr lang="en-US" dirty="0"/>
              <a:t>Casual riders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Usage peaks during weekends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Usage roughly steady between 10:00am and 6:00pm</a:t>
            </a:r>
          </a:p>
          <a:p>
            <a:r>
              <a:rPr lang="en-US" dirty="0"/>
              <a:t>Both groups prefer summer months</a:t>
            </a:r>
          </a:p>
        </p:txBody>
      </p:sp>
    </p:spTree>
    <p:extLst>
      <p:ext uri="{BB962C8B-B14F-4D97-AF65-F5344CB8AC3E}">
        <p14:creationId xmlns:p14="http://schemas.microsoft.com/office/powerpoint/2010/main" val="3500163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0EFF6-AE36-9442-9001-FCD7FA4EB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impacts on Ridership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F4D7C3-4BC2-5148-8B69-4347CD6A2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027" y="1874516"/>
            <a:ext cx="4844248" cy="322949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CE85C7-9F76-7349-9F2A-2BBD2EA1E3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6053" y="1874515"/>
            <a:ext cx="4844249" cy="32294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68EF28-B040-8045-AE85-EE43676F26E1}"/>
              </a:ext>
            </a:extLst>
          </p:cNvPr>
          <p:cNvSpPr txBox="1"/>
          <p:nvPr/>
        </p:nvSpPr>
        <p:spPr>
          <a:xfrm>
            <a:off x="1840992" y="5401056"/>
            <a:ext cx="8973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Ridership loosely correlated with temperature and precipitation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923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724FC-A846-3645-BDB8-968E05C2A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Bikeshare API data discovery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32480-1F38-2646-92B3-774516E60B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6997" y="1481559"/>
            <a:ext cx="5023413" cy="5139159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/>
              <a:t>In addition to historical data, D.C. provides Real Time Bikeshare data through an API</a:t>
            </a:r>
          </a:p>
          <a:p>
            <a:r>
              <a:rPr lang="en-US" sz="2400" dirty="0"/>
              <a:t>This data provides a wealth of possibilities</a:t>
            </a:r>
          </a:p>
          <a:p>
            <a:pPr lvl="1"/>
            <a:r>
              <a:rPr lang="en-US" sz="2000" dirty="0"/>
              <a:t>What is the current status of any station?</a:t>
            </a:r>
          </a:p>
          <a:p>
            <a:pPr lvl="1"/>
            <a:r>
              <a:rPr lang="en-US" sz="2000" dirty="0"/>
              <a:t>Which bike stations most often run out?</a:t>
            </a:r>
          </a:p>
          <a:p>
            <a:r>
              <a:rPr lang="en-US" sz="2400" dirty="0"/>
              <a:t>To analyze this data requires capturing and storing the streaming data to build out a data set</a:t>
            </a:r>
          </a:p>
          <a:p>
            <a:pPr lvl="1"/>
            <a:r>
              <a:rPr lang="en-US" sz="2000" dirty="0"/>
              <a:t>This was done by having a script run in </a:t>
            </a:r>
            <a:r>
              <a:rPr lang="en-US" sz="2000" dirty="0" err="1"/>
              <a:t>Jupyter</a:t>
            </a:r>
            <a:r>
              <a:rPr lang="en-US" sz="2000" dirty="0"/>
              <a:t> for an extended period of time</a:t>
            </a:r>
          </a:p>
          <a:p>
            <a:pPr lvl="1"/>
            <a:r>
              <a:rPr lang="en-US" sz="2000" dirty="0"/>
              <a:t>To truly harness this data’s potential would require a better </a:t>
            </a:r>
            <a:r>
              <a:rPr lang="en-US" sz="2000" dirty="0" err="1"/>
              <a:t>databasing</a:t>
            </a:r>
            <a:r>
              <a:rPr lang="en-US" sz="2000" dirty="0"/>
              <a:t> method and dedicated virtual machine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82002C-AF76-5942-9AAB-BBD0EC9BF7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2810" r="27281"/>
          <a:stretch/>
        </p:blipFill>
        <p:spPr>
          <a:xfrm>
            <a:off x="6631438" y="1770928"/>
            <a:ext cx="4798562" cy="3761771"/>
          </a:xfrm>
        </p:spPr>
      </p:pic>
    </p:spTree>
    <p:extLst>
      <p:ext uri="{BB962C8B-B14F-4D97-AF65-F5344CB8AC3E}">
        <p14:creationId xmlns:p14="http://schemas.microsoft.com/office/powerpoint/2010/main" val="73460016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958</Words>
  <Application>Microsoft Macintosh PowerPoint</Application>
  <PresentationFormat>Widescreen</PresentationFormat>
  <Paragraphs>117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Gill Sans MT</vt:lpstr>
      <vt:lpstr>Impact</vt:lpstr>
      <vt:lpstr>Wingdings</vt:lpstr>
      <vt:lpstr>Badge</vt:lpstr>
      <vt:lpstr>Capital Bikeshare project</vt:lpstr>
      <vt:lpstr>outline</vt:lpstr>
      <vt:lpstr>Objectives</vt:lpstr>
      <vt:lpstr>Data sources</vt:lpstr>
      <vt:lpstr>Locations and distances</vt:lpstr>
      <vt:lpstr>Ridership by member type </vt:lpstr>
      <vt:lpstr>Ridership over time</vt:lpstr>
      <vt:lpstr>Weather impacts on Ridership</vt:lpstr>
      <vt:lpstr>Bikeshare API data discovery</vt:lpstr>
      <vt:lpstr>Future considerations</vt:lpstr>
      <vt:lpstr>Conclusions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Capital Bikeshare project</dc:title>
  <dc:creator>Hannah Barker</dc:creator>
  <cp:lastModifiedBy>Patrick Wolfe</cp:lastModifiedBy>
  <cp:revision>23</cp:revision>
  <dcterms:created xsi:type="dcterms:W3CDTF">2019-01-20T17:03:02Z</dcterms:created>
  <dcterms:modified xsi:type="dcterms:W3CDTF">2019-01-22T04:16:32Z</dcterms:modified>
</cp:coreProperties>
</file>